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29/07/1438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ندوة عن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الوراثة </a:t>
            </a:r>
            <a:r>
              <a:rPr lang="ar-IQ" dirty="0" err="1" smtClean="0">
                <a:solidFill>
                  <a:srgbClr val="FF0000"/>
                </a:solidFill>
              </a:rPr>
              <a:t>البلازميدية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ar-IQ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90872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اذن يمكن تعريف الشفرات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الوراثيه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،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بانها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مجموعه من القوانين يتم بواسطتها ترجمة المعلومات 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الوراثيه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المتواجده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في الدنا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اوالرنا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الى بروتين في الخلايا الحيه،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وتتالف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من تسلسلات ثلاثية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النيوكليوتيدات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تحدد نوع وتسلسل الاحماض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الامينيه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في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البروتين 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،اذ ان كل شفره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وراثيه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تتخصص بحامض اميني واحد مع وجود بعض الاستثناءات كما سنلاحظ لاحقا.ان الشفرات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الوراثيه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لاتمثل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كل المحتوى الوراثي للكائن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الحي 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،اذ ان دنا جميع الكائنات الحيه تحتوي على تسلسلات منظمه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Regulatory sequence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بالاضافه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الى مناطق </a:t>
            </a:r>
            <a:r>
              <a:rPr lang="ar-IQ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وراثيه</a:t>
            </a:r>
            <a:r>
              <a:rPr lang="ar-IQ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واقعه  بين الجينات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Inergenic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segment </a:t>
            </a:r>
            <a:endParaRPr lang="ar-IQ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440160"/>
          </a:xfrm>
        </p:spPr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خصائص الشفرات </a:t>
            </a:r>
            <a:r>
              <a:rPr lang="ar-IQ" b="1" dirty="0" err="1" smtClean="0">
                <a:solidFill>
                  <a:srgbClr val="FF0000"/>
                </a:solidFill>
              </a:rPr>
              <a:t>الوراثيه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1-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Degeneracy 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الانحلاليه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: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2-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Non-Overlapping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غير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متداخله:</a:t>
            </a:r>
            <a:endParaRPr lang="ar-IQ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3-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Ambiguity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الالتباس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 :</a:t>
            </a:r>
            <a:endParaRPr lang="ar-IQ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4-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Commaless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غير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مفصوله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:</a:t>
            </a:r>
            <a:endParaRPr lang="ar-IQ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6-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Non-sense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codons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الشفرات غير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المحسوسه(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Stopping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codons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):</a:t>
            </a:r>
            <a:endParaRPr lang="ar-IQ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7-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Universality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الشموليه:</a:t>
            </a:r>
            <a:endParaRPr lang="ar-IQ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2008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b="1" dirty="0" err="1" smtClean="0">
                <a:solidFill>
                  <a:srgbClr val="FF0000"/>
                </a:solidFill>
              </a:rPr>
              <a:t>البلازميدات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 plasmids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0" y="836712"/>
            <a:ext cx="87484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 err="1" smtClean="0"/>
              <a:t>البلازميد</a:t>
            </a:r>
            <a:r>
              <a:rPr lang="ar-IQ" sz="3200" dirty="0" smtClean="0"/>
              <a:t>: هو جزيئه دنا ثنائية الشريط </a:t>
            </a:r>
            <a:r>
              <a:rPr lang="en-US" sz="3200" dirty="0" smtClean="0"/>
              <a:t>double strands DNA molecules</a:t>
            </a:r>
            <a:r>
              <a:rPr lang="ar-IQ" sz="3200" dirty="0" smtClean="0"/>
              <a:t> غالبا </a:t>
            </a:r>
            <a:r>
              <a:rPr lang="ar-IQ" sz="3200" dirty="0" err="1" smtClean="0"/>
              <a:t>ماتكون</a:t>
            </a:r>
            <a:r>
              <a:rPr lang="ar-IQ" sz="3200" dirty="0" smtClean="0"/>
              <a:t> حلقية </a:t>
            </a:r>
            <a:r>
              <a:rPr lang="ar-IQ" sz="3200" dirty="0" err="1" smtClean="0"/>
              <a:t>الشكل </a:t>
            </a:r>
            <a:r>
              <a:rPr lang="ar-IQ" sz="3200" dirty="0" smtClean="0"/>
              <a:t>، تتراوح احجامها من 1-1000 </a:t>
            </a:r>
            <a:r>
              <a:rPr lang="en-US" sz="3200" dirty="0" err="1" smtClean="0"/>
              <a:t>kbp</a:t>
            </a:r>
            <a:r>
              <a:rPr lang="ar-IQ" sz="3200" dirty="0" smtClean="0"/>
              <a:t> ، وهي تمثل </a:t>
            </a:r>
            <a:r>
              <a:rPr lang="ar-IQ" sz="3200" dirty="0" err="1" smtClean="0"/>
              <a:t>كوحده</a:t>
            </a:r>
            <a:r>
              <a:rPr lang="ar-IQ" sz="3200" dirty="0" smtClean="0"/>
              <a:t> </a:t>
            </a:r>
            <a:r>
              <a:rPr lang="ar-IQ" sz="3200" dirty="0" err="1" smtClean="0"/>
              <a:t>وراثيه</a:t>
            </a:r>
            <a:r>
              <a:rPr lang="ar-IQ" sz="3200" dirty="0" smtClean="0"/>
              <a:t> خارج </a:t>
            </a:r>
            <a:r>
              <a:rPr lang="ar-IQ" sz="3200" dirty="0" err="1" smtClean="0"/>
              <a:t>كروموسوميه</a:t>
            </a:r>
            <a:r>
              <a:rPr lang="ar-IQ" sz="3200" dirty="0" smtClean="0"/>
              <a:t> ، تتواجد طبيعيا في البكتريا وفي بعض انواع الخمائر مثل </a:t>
            </a:r>
            <a:r>
              <a:rPr lang="en-US" sz="3200" dirty="0" err="1" smtClean="0"/>
              <a:t>Saccharomyces</a:t>
            </a:r>
            <a:r>
              <a:rPr lang="en-US" sz="3200" dirty="0" smtClean="0"/>
              <a:t> </a:t>
            </a:r>
            <a:r>
              <a:rPr lang="en-US" sz="3200" dirty="0" err="1" smtClean="0"/>
              <a:t>cervisiae</a:t>
            </a:r>
            <a:r>
              <a:rPr lang="ar-IQ" sz="3200" dirty="0" smtClean="0"/>
              <a:t>  يتميز </a:t>
            </a:r>
            <a:r>
              <a:rPr lang="ar-IQ" sz="3200" dirty="0" err="1" smtClean="0"/>
              <a:t>البلازميد</a:t>
            </a:r>
            <a:r>
              <a:rPr lang="ar-IQ" sz="3200" dirty="0" smtClean="0"/>
              <a:t> </a:t>
            </a:r>
            <a:r>
              <a:rPr lang="ar-IQ" sz="3200" dirty="0" err="1" smtClean="0"/>
              <a:t>بانه</a:t>
            </a:r>
            <a:r>
              <a:rPr lang="ar-IQ" sz="3200" dirty="0" smtClean="0"/>
              <a:t> ذاتي التضاعف </a:t>
            </a:r>
            <a:r>
              <a:rPr lang="en-US" sz="3200" dirty="0" smtClean="0"/>
              <a:t>autonomous replication</a:t>
            </a:r>
            <a:r>
              <a:rPr lang="ar-IQ" sz="3200" dirty="0" smtClean="0"/>
              <a:t> اي انه يتضاعف بشكل مستقل عن تضاعف </a:t>
            </a:r>
            <a:r>
              <a:rPr lang="ar-IQ" sz="3200" dirty="0" err="1" smtClean="0"/>
              <a:t>الكروموسوم</a:t>
            </a:r>
            <a:r>
              <a:rPr lang="ar-IQ" sz="3200" dirty="0" smtClean="0"/>
              <a:t> </a:t>
            </a:r>
            <a:r>
              <a:rPr lang="ar-IQ" sz="3200" dirty="0" err="1" smtClean="0"/>
              <a:t>البكتيري.</a:t>
            </a:r>
            <a:r>
              <a:rPr lang="ar-IQ" sz="3200" dirty="0" smtClean="0"/>
              <a:t> </a:t>
            </a:r>
            <a:r>
              <a:rPr lang="ar-IQ" sz="3200" dirty="0" err="1" smtClean="0"/>
              <a:t>لاتعتبر</a:t>
            </a:r>
            <a:r>
              <a:rPr lang="ar-IQ" sz="3200" dirty="0" smtClean="0"/>
              <a:t> </a:t>
            </a:r>
            <a:r>
              <a:rPr lang="ar-IQ" sz="3200" dirty="0" err="1" smtClean="0"/>
              <a:t>البلازميدات</a:t>
            </a:r>
            <a:r>
              <a:rPr lang="ar-IQ" sz="3200" dirty="0" smtClean="0"/>
              <a:t> شكل من اشكال الحياة تشبه بذلك </a:t>
            </a:r>
            <a:r>
              <a:rPr lang="ar-IQ" sz="3200" dirty="0" err="1" smtClean="0"/>
              <a:t>الفايروسات</a:t>
            </a:r>
            <a:r>
              <a:rPr lang="ar-IQ" sz="3200" dirty="0" smtClean="0"/>
              <a:t> ولكنها تختلف عنها من ناحية انها لا تشفر لبروتينات احتواء الماده </a:t>
            </a:r>
            <a:r>
              <a:rPr lang="ar-IQ" sz="3200" dirty="0" err="1" smtClean="0"/>
              <a:t>الوراثيه</a:t>
            </a:r>
            <a:r>
              <a:rPr lang="ar-IQ" sz="3200" dirty="0" smtClean="0"/>
              <a:t> مثل </a:t>
            </a:r>
            <a:r>
              <a:rPr lang="en-US" sz="3200" dirty="0" smtClean="0"/>
              <a:t>protein coat</a:t>
            </a:r>
            <a:r>
              <a:rPr lang="ar-IQ" sz="3200" dirty="0" smtClean="0"/>
              <a:t> ،مع  انها تشفر لبعض البروتينات مثل </a:t>
            </a:r>
            <a:r>
              <a:rPr lang="ar-IQ" sz="3200" dirty="0" err="1" smtClean="0"/>
              <a:t>الاهلاب</a:t>
            </a:r>
            <a:r>
              <a:rPr lang="ar-IQ" sz="3200" dirty="0" smtClean="0"/>
              <a:t> الجنسيه</a:t>
            </a:r>
            <a:r>
              <a:rPr lang="en-US" sz="3200" dirty="0" smtClean="0"/>
              <a:t> sex </a:t>
            </a:r>
            <a:r>
              <a:rPr lang="en-US" sz="3200" dirty="0" err="1" smtClean="0"/>
              <a:t>pili</a:t>
            </a:r>
            <a:r>
              <a:rPr lang="en-US" sz="3200" dirty="0" smtClean="0"/>
              <a:t> </a:t>
            </a:r>
            <a:endParaRPr lang="ar-IQ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pPr algn="ctr" rtl="1"/>
            <a:r>
              <a:rPr lang="ar-IQ" b="1" dirty="0" smtClean="0">
                <a:solidFill>
                  <a:srgbClr val="7030A0"/>
                </a:solidFill>
              </a:rPr>
              <a:t>انواع </a:t>
            </a:r>
            <a:r>
              <a:rPr lang="ar-IQ" b="1" dirty="0" err="1" smtClean="0">
                <a:solidFill>
                  <a:srgbClr val="7030A0"/>
                </a:solidFill>
              </a:rPr>
              <a:t>البلازميدات</a:t>
            </a:r>
            <a:r>
              <a:rPr lang="ar-IQ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Types of plasmid</a:t>
            </a:r>
            <a:endParaRPr lang="ar-IQ" dirty="0">
              <a:solidFill>
                <a:srgbClr val="7030A0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1846691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تختلف اسس تصنيف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البلازميدات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الى انواع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مختلفه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بالاعتماد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على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التوافق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compatibility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الاندماج مع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الكروموسوم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البكتيري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chromosome 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integration with bacterial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 امكانية انتقاله الى الخليه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البكتيريه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الاخرى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ability to transfer to another bacteria 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 </a:t>
            </a:r>
            <a:r>
              <a:rPr kumimoji="0" lang="ar-IQ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الوظيفه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function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315416"/>
            <a:ext cx="9144000" cy="151216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Episome</a:t>
            </a:r>
            <a:r>
              <a:rPr lang="ar-IQ" dirty="0" smtClean="0"/>
              <a:t> </a:t>
            </a:r>
            <a:r>
              <a:rPr lang="ar-IQ" dirty="0" err="1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ar-IQ" sz="3200" dirty="0" smtClean="0"/>
              <a:t>بعض </a:t>
            </a:r>
            <a:r>
              <a:rPr lang="ar-IQ" sz="3200" dirty="0" err="1" smtClean="0"/>
              <a:t>البلازميدات</a:t>
            </a:r>
            <a:r>
              <a:rPr lang="ar-IQ" sz="3200" dirty="0" smtClean="0"/>
              <a:t> لها القابليه على الاندماج مع </a:t>
            </a:r>
            <a:r>
              <a:rPr lang="ar-IQ" sz="3200" dirty="0" err="1" smtClean="0"/>
              <a:t>البلازميدات</a:t>
            </a:r>
            <a:r>
              <a:rPr lang="ar-IQ" sz="3200" dirty="0" smtClean="0"/>
              <a:t> الاخرى او مع </a:t>
            </a:r>
            <a:r>
              <a:rPr lang="ar-IQ" sz="3200" dirty="0" err="1" smtClean="0"/>
              <a:t>الكروموسوم</a:t>
            </a:r>
            <a:r>
              <a:rPr lang="ar-IQ" sz="3200" dirty="0" smtClean="0"/>
              <a:t> البكتيري وتدعى الحاله </a:t>
            </a:r>
            <a:r>
              <a:rPr lang="ar-IQ" sz="3200" dirty="0" err="1" smtClean="0"/>
              <a:t>الاخيره</a:t>
            </a:r>
            <a:r>
              <a:rPr lang="ar-IQ" sz="3200" dirty="0" smtClean="0"/>
              <a:t> بال </a:t>
            </a:r>
            <a:r>
              <a:rPr lang="en-US" sz="3200" dirty="0" err="1" smtClean="0"/>
              <a:t>Episome</a:t>
            </a:r>
            <a:r>
              <a:rPr lang="ar-IQ" sz="3200" dirty="0" smtClean="0"/>
              <a:t> وبعبارة اخرى </a:t>
            </a:r>
            <a:r>
              <a:rPr lang="ar-IQ" sz="3200" dirty="0" err="1" smtClean="0"/>
              <a:t>الابيسوم</a:t>
            </a:r>
            <a:r>
              <a:rPr lang="ar-IQ" sz="3200" dirty="0" smtClean="0"/>
              <a:t> هو </a:t>
            </a:r>
            <a:r>
              <a:rPr lang="ar-IQ" sz="3200" dirty="0" err="1" smtClean="0"/>
              <a:t>بلازميد</a:t>
            </a:r>
            <a:r>
              <a:rPr lang="ar-IQ" sz="3200" dirty="0" smtClean="0"/>
              <a:t> بكتيري او دنا </a:t>
            </a:r>
            <a:r>
              <a:rPr lang="ar-IQ" sz="3200" dirty="0" err="1" smtClean="0"/>
              <a:t>فايروسي</a:t>
            </a:r>
            <a:r>
              <a:rPr lang="ar-IQ" sz="3200" dirty="0" smtClean="0"/>
              <a:t> </a:t>
            </a:r>
            <a:r>
              <a:rPr lang="ar-IQ" sz="3200" dirty="0" err="1" smtClean="0"/>
              <a:t>بامكانه</a:t>
            </a:r>
            <a:r>
              <a:rPr lang="ar-IQ" sz="3200" dirty="0" smtClean="0"/>
              <a:t> الاندماج </a:t>
            </a:r>
            <a:r>
              <a:rPr lang="ar-IQ" sz="3200" dirty="0" err="1" smtClean="0"/>
              <a:t>بالدنا</a:t>
            </a:r>
            <a:r>
              <a:rPr lang="ar-IQ" sz="3200" dirty="0" smtClean="0"/>
              <a:t> </a:t>
            </a:r>
            <a:r>
              <a:rPr lang="ar-IQ" sz="3200" dirty="0" err="1" smtClean="0"/>
              <a:t>الكروموسومي</a:t>
            </a:r>
            <a:r>
              <a:rPr lang="ar-IQ" sz="3200" dirty="0" smtClean="0"/>
              <a:t> لخليه </a:t>
            </a:r>
            <a:r>
              <a:rPr lang="ar-IQ" sz="3200" dirty="0" err="1" smtClean="0"/>
              <a:t>المضيف </a:t>
            </a:r>
            <a:r>
              <a:rPr lang="ar-IQ" sz="3200" dirty="0" smtClean="0"/>
              <a:t>، يتضاعف  بتضاعف الماده </a:t>
            </a:r>
            <a:r>
              <a:rPr lang="ar-IQ" sz="3200" dirty="0" err="1" smtClean="0"/>
              <a:t>الوراثيه</a:t>
            </a:r>
            <a:r>
              <a:rPr lang="ar-IQ" sz="3200" dirty="0" smtClean="0"/>
              <a:t> </a:t>
            </a:r>
            <a:r>
              <a:rPr lang="ar-IQ" sz="3200" dirty="0" err="1" smtClean="0"/>
              <a:t>الكروموسوميه</a:t>
            </a:r>
            <a:r>
              <a:rPr lang="ar-IQ" sz="3200" dirty="0" smtClean="0"/>
              <a:t> ويصبح جزء من المحتوى  الوراثي لتلك </a:t>
            </a:r>
            <a:r>
              <a:rPr lang="ar-IQ" sz="3200" dirty="0" err="1" smtClean="0"/>
              <a:t>الخليه.</a:t>
            </a:r>
            <a:r>
              <a:rPr lang="ar-IQ" sz="3200" dirty="0" smtClean="0"/>
              <a:t> يمكن اكتساب </a:t>
            </a:r>
            <a:r>
              <a:rPr lang="ar-IQ" sz="3200" dirty="0" err="1" smtClean="0"/>
              <a:t>الايبيسوم</a:t>
            </a:r>
            <a:r>
              <a:rPr lang="ar-IQ" sz="3200" dirty="0" smtClean="0"/>
              <a:t> بواسطة </a:t>
            </a:r>
            <a:r>
              <a:rPr lang="ar-IQ" sz="3200" dirty="0" err="1" smtClean="0"/>
              <a:t>الاصابه</a:t>
            </a:r>
            <a:r>
              <a:rPr lang="ar-IQ" sz="3200" dirty="0" smtClean="0"/>
              <a:t> </a:t>
            </a:r>
            <a:r>
              <a:rPr lang="en-US" sz="3200" dirty="0" smtClean="0"/>
              <a:t>infection </a:t>
            </a:r>
            <a:r>
              <a:rPr lang="ar-IQ" sz="3200" dirty="0" smtClean="0"/>
              <a:t> او بواسطة الاقتران البكتيري </a:t>
            </a:r>
            <a:r>
              <a:rPr lang="en-US" sz="3200" dirty="0" smtClean="0"/>
              <a:t>bacterial conjugation </a:t>
            </a:r>
            <a:r>
              <a:rPr lang="ar-IQ" sz="3200" dirty="0" smtClean="0"/>
              <a:t>  ومن </a:t>
            </a:r>
            <a:r>
              <a:rPr lang="ar-IQ" sz="3200" dirty="0" err="1" smtClean="0"/>
              <a:t>الامثله</a:t>
            </a:r>
            <a:r>
              <a:rPr lang="ar-IQ" sz="3200" dirty="0" smtClean="0"/>
              <a:t> على </a:t>
            </a:r>
            <a:r>
              <a:rPr lang="ar-IQ" sz="3200" dirty="0" err="1" smtClean="0"/>
              <a:t>اللايبيسوم</a:t>
            </a:r>
            <a:r>
              <a:rPr lang="ar-IQ" sz="3200" dirty="0" smtClean="0"/>
              <a:t> هو التسلسلات </a:t>
            </a:r>
            <a:r>
              <a:rPr lang="ar-IQ" sz="3200" dirty="0" err="1" smtClean="0"/>
              <a:t>المنحشره</a:t>
            </a:r>
            <a:r>
              <a:rPr lang="ar-IQ" sz="3200" dirty="0" smtClean="0"/>
              <a:t> </a:t>
            </a:r>
            <a:r>
              <a:rPr lang="en-US" sz="3200" dirty="0" smtClean="0"/>
              <a:t>insertion sequence </a:t>
            </a:r>
            <a:r>
              <a:rPr lang="ar-IQ" sz="3200" dirty="0" smtClean="0"/>
              <a:t> </a:t>
            </a:r>
            <a:r>
              <a:rPr lang="ar-IQ" sz="3200" dirty="0" err="1" smtClean="0"/>
              <a:t>(</a:t>
            </a:r>
            <a:r>
              <a:rPr lang="en-US" sz="3200" dirty="0" smtClean="0"/>
              <a:t>IS</a:t>
            </a:r>
            <a:r>
              <a:rPr lang="ar-IQ" sz="3200" dirty="0" smtClean="0"/>
              <a:t>) </a:t>
            </a:r>
            <a:r>
              <a:rPr lang="ar-IQ" sz="3200" dirty="0" err="1" smtClean="0"/>
              <a:t>والترانسبوزون</a:t>
            </a:r>
            <a:r>
              <a:rPr lang="ar-IQ" sz="3200" dirty="0" smtClean="0"/>
              <a:t> </a:t>
            </a:r>
            <a:r>
              <a:rPr lang="en-US" sz="3200" dirty="0" smtClean="0"/>
              <a:t> </a:t>
            </a:r>
            <a:r>
              <a:rPr lang="en-US" sz="3200" dirty="0" err="1" smtClean="0"/>
              <a:t>Transposone</a:t>
            </a:r>
            <a:r>
              <a:rPr lang="en-US" sz="3200" dirty="0" smtClean="0"/>
              <a:t> </a:t>
            </a:r>
            <a:r>
              <a:rPr lang="ar-IQ" sz="3200" dirty="0" smtClean="0"/>
              <a:t> ودنا </a:t>
            </a:r>
            <a:r>
              <a:rPr lang="ar-IQ" sz="3200" dirty="0" err="1" smtClean="0"/>
              <a:t>الفايروسات</a:t>
            </a:r>
            <a:r>
              <a:rPr lang="ar-IQ" sz="3200" dirty="0" smtClean="0"/>
              <a:t> التي </a:t>
            </a:r>
            <a:r>
              <a:rPr lang="ar-IQ" sz="3200" dirty="0" err="1" smtClean="0"/>
              <a:t>بالامكان</a:t>
            </a:r>
            <a:r>
              <a:rPr lang="ar-IQ" sz="3200" dirty="0" smtClean="0"/>
              <a:t> </a:t>
            </a:r>
            <a:r>
              <a:rPr lang="ar-IQ" sz="3200" dirty="0" err="1" smtClean="0"/>
              <a:t>جينومها</a:t>
            </a:r>
            <a:r>
              <a:rPr lang="ar-IQ" sz="3200" dirty="0" smtClean="0"/>
              <a:t> الاندماج مع </a:t>
            </a:r>
            <a:r>
              <a:rPr lang="ar-IQ" sz="3200" dirty="0" err="1" smtClean="0"/>
              <a:t>كروموسوم</a:t>
            </a:r>
            <a:r>
              <a:rPr lang="ar-IQ" sz="3200" dirty="0" smtClean="0"/>
              <a:t> الخليه المضيف</a:t>
            </a:r>
            <a:endParaRPr lang="ar-IQ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-675456"/>
            <a:ext cx="9144000" cy="2232248"/>
          </a:xfrm>
        </p:spPr>
        <p:txBody>
          <a:bodyPr>
            <a:normAutofit/>
          </a:bodyPr>
          <a:lstStyle/>
          <a:p>
            <a:pPr algn="r"/>
            <a:r>
              <a:rPr lang="ar-IQ" b="1" dirty="0" smtClean="0">
                <a:solidFill>
                  <a:srgbClr val="C00000"/>
                </a:solidFill>
              </a:rPr>
              <a:t>ويمكن ايضا تصنيف </a:t>
            </a:r>
            <a:r>
              <a:rPr lang="ar-IQ" b="1" dirty="0" err="1" smtClean="0">
                <a:solidFill>
                  <a:srgbClr val="C00000"/>
                </a:solidFill>
              </a:rPr>
              <a:t>البلازميدات</a:t>
            </a:r>
            <a:r>
              <a:rPr lang="ar-IQ" b="1" dirty="0" smtClean="0">
                <a:solidFill>
                  <a:srgbClr val="C00000"/>
                </a:solidFill>
              </a:rPr>
              <a:t> بالاعتماد على </a:t>
            </a:r>
            <a:r>
              <a:rPr lang="ar-IQ" b="1" dirty="0" err="1" smtClean="0">
                <a:solidFill>
                  <a:srgbClr val="C00000"/>
                </a:solidFill>
              </a:rPr>
              <a:t>الوظيفه</a:t>
            </a:r>
            <a:r>
              <a:rPr lang="ar-IQ" b="1" dirty="0" smtClean="0">
                <a:solidFill>
                  <a:srgbClr val="C00000"/>
                </a:solidFill>
              </a:rPr>
              <a:t> </a:t>
            </a:r>
            <a:r>
              <a:rPr lang="ar-IQ" b="1" dirty="0" err="1" smtClean="0">
                <a:solidFill>
                  <a:srgbClr val="C00000"/>
                </a:solidFill>
              </a:rPr>
              <a:t>الى: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1-عامل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الخصوبه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fertility factor or F plasmid 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2-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بلازميد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مقاومة المضادات الحياتيه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Resistant plasmid (R plasmid)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3-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Col –plasmid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4-انزيمات التحلل او التفسخ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Degradative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plasmid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5-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بلازميدات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الضراوه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Virulence plasmid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6-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بلازميدات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المتخفيه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Cryptic plasmid 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600" b="1" dirty="0" smtClean="0">
                <a:latin typeface="Arial" pitchFamily="34" charset="0"/>
                <a:cs typeface="Arial" pitchFamily="34" charset="0"/>
              </a:rPr>
              <a:t>7- </a:t>
            </a:r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النواقل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Vectors</a:t>
            </a:r>
            <a:endParaRPr lang="ar-IQ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اشكال </a:t>
            </a:r>
            <a:r>
              <a:rPr lang="ar-IQ" b="1" dirty="0" err="1" smtClean="0">
                <a:solidFill>
                  <a:schemeClr val="tx2">
                    <a:lumMod val="50000"/>
                  </a:schemeClr>
                </a:solidFill>
              </a:rPr>
              <a:t>البلازميدات</a:t>
            </a:r>
            <a:r>
              <a:rPr lang="ar-IQ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plasmid shapes</a:t>
            </a:r>
            <a:endParaRPr lang="ar-IQ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r>
              <a:rPr lang="en-US" sz="4100" b="1" dirty="0" smtClean="0">
                <a:latin typeface="Arial" pitchFamily="34" charset="0"/>
                <a:cs typeface="Arial" pitchFamily="34" charset="0"/>
              </a:rPr>
              <a:t>Nicked open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circular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.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وفيها تمتلك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الدنا شق في احد اشرطتها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DNA has one strand cut </a:t>
            </a:r>
          </a:p>
          <a:p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دنا خطيه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linear DNA molecule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وتكون لهذه الجزيئه نهايات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حره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، كلا الشريطين مقطوعين </a:t>
            </a:r>
          </a:p>
          <a:p>
            <a:r>
              <a:rPr lang="ar-IQ" sz="3500" b="1" dirty="0" smtClean="0">
                <a:latin typeface="Arial" pitchFamily="34" charset="0"/>
                <a:cs typeface="Arial" pitchFamily="34" charset="0"/>
              </a:rPr>
              <a:t>الشكل  المستريح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لجزيئة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الدنا الحلقيه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Relaxed circular DNA molecule 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دنا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كامله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لاتمتلك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نهايات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حره</a:t>
            </a:r>
            <a:endParaRPr lang="ar-IQ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دنا فائقة اللف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Supercoiled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DNA molecule 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تكون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الدنا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كامله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ونهاياتها غير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حره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مع امكانية التفاف الجزيئه على نفسها وتكوين الشكل ثلاثي الابعاد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Tertiary structure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دنا فائقة اللف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الممسوخه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Denatured </a:t>
            </a:r>
            <a:r>
              <a:rPr lang="en-US" sz="3500" b="1" dirty="0" err="1" smtClean="0">
                <a:latin typeface="Arial" pitchFamily="34" charset="0"/>
                <a:cs typeface="Arial" pitchFamily="34" charset="0"/>
              </a:rPr>
              <a:t>supercoiled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 DNA molecules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: تكون شبيهه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بجزيئة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دنا فائقة اللف مع وجود مناطق غير </a:t>
            </a:r>
            <a:r>
              <a:rPr lang="ar-IQ" sz="3500" b="1" dirty="0" err="1" smtClean="0">
                <a:latin typeface="Arial" pitchFamily="34" charset="0"/>
                <a:cs typeface="Arial" pitchFamily="34" charset="0"/>
              </a:rPr>
              <a:t>متزاوجه</a:t>
            </a:r>
            <a:r>
              <a:rPr lang="ar-IQ" sz="3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unpaired region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0968"/>
            <a:ext cx="241176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r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27784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220px-Plasmid_emN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3284984"/>
            <a:ext cx="666023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0"/>
            <a:ext cx="644420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تطبيقات </a:t>
            </a:r>
            <a:r>
              <a:rPr lang="ar-IQ" b="1" dirty="0" err="1" smtClean="0">
                <a:solidFill>
                  <a:srgbClr val="FF0000"/>
                </a:solidFill>
              </a:rPr>
              <a:t>البلازميدات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ar-IQ" b="1" dirty="0" err="1" smtClean="0">
                <a:solidFill>
                  <a:srgbClr val="FF0000"/>
                </a:solidFill>
              </a:rPr>
              <a:t>البكتيريه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lvl="0"/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استخدامها في مختبرات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الهندسه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الوراثيه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والتقنيات الحياتيه كناقل لبعض الجينات المراد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استنسالها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تستخدم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البلازميدات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لتصنيع كميات كبيره من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البروتينات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، في هذه الحاله يتم تنمية البكتريا الحاويه على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البلازميد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الحامل لجين يشفر  لبروتين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معين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( مثال الانسولين) 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باعداد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كبيره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من خلال استخدام تقنيات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الهندسه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الوراثيه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اصبح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بالامكان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جعل البكتريا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قادره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على تحليل المواد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السامه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وكوسيله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ايضا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لمعلجة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فضلات المياه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IQ" sz="3200" b="1" dirty="0" smtClean="0">
                <a:latin typeface="Arial" pitchFamily="34" charset="0"/>
                <a:cs typeface="Arial" pitchFamily="34" charset="0"/>
              </a:rPr>
              <a:t>يستخدم في العلاج الجيني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gene therapy 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تستخدم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البلازميدات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كوسيله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لادخال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الجين الناقص </a:t>
            </a:r>
            <a:r>
              <a:rPr lang="ar-IQ" sz="3200" b="1" dirty="0" err="1" smtClean="0">
                <a:latin typeface="Arial" pitchFamily="34" charset="0"/>
                <a:cs typeface="Arial" pitchFamily="34" charset="0"/>
              </a:rPr>
              <a:t>والمسوؤل</a:t>
            </a:r>
            <a:r>
              <a:rPr lang="ar-IQ" sz="3200" b="1" dirty="0" smtClean="0">
                <a:latin typeface="Arial" pitchFamily="34" charset="0"/>
                <a:cs typeface="Arial" pitchFamily="34" charset="0"/>
              </a:rPr>
              <a:t> عن الحاله المرضيه في جسم الانسان او الحيوان لمعالجة بعض الامراض</a:t>
            </a:r>
            <a:endParaRPr lang="ar-IQ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b="1" dirty="0" smtClean="0"/>
              <a:t>الشفرات </a:t>
            </a:r>
            <a:r>
              <a:rPr lang="ar-IQ" b="1" dirty="0" err="1" smtClean="0"/>
              <a:t>الوراثيه</a:t>
            </a:r>
            <a:r>
              <a:rPr lang="ar-IQ" b="1" dirty="0" smtClean="0"/>
              <a:t> </a:t>
            </a:r>
            <a:r>
              <a:rPr lang="en-US" b="1" dirty="0" smtClean="0"/>
              <a:t>Genetic code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ar-IQ" sz="3600" b="1" dirty="0" err="1" smtClean="0">
                <a:latin typeface="Arial" pitchFamily="34" charset="0"/>
                <a:cs typeface="Arial" pitchFamily="34" charset="0"/>
              </a:rPr>
              <a:t>مقدمه </a:t>
            </a:r>
            <a:r>
              <a:rPr lang="ar-IQ" sz="3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ان المحتوى الوراثي للكائن الحي يدعى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بالجينوم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Genome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وهو اما ان يكون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DNA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او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RNA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كما في حالة بعض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الفايروسات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.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ان جزء المحتوى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الوراثي 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الجينوم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) والذي يشفر للبروتين يدعى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بالجين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،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وتتالف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الجينات من مجموعه من وحدات ثلاثية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النيوكليوتيدات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Tri-nucleotide unit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 تدعى بالشفرات </a:t>
            </a:r>
            <a:r>
              <a:rPr lang="ar-IQ" sz="3600" dirty="0" err="1" smtClean="0">
                <a:latin typeface="Arial" pitchFamily="34" charset="0"/>
                <a:cs typeface="Arial" pitchFamily="34" charset="0"/>
              </a:rPr>
              <a:t>الوراثيه</a:t>
            </a:r>
            <a:endParaRPr lang="ar-IQ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635</Words>
  <Application>Microsoft Office PowerPoint</Application>
  <PresentationFormat>عرض على الشاشة (3:4)‏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Majalla UI</vt:lpstr>
      <vt:lpstr>Times New Roman</vt:lpstr>
      <vt:lpstr>Traditional Arabic</vt:lpstr>
      <vt:lpstr>Wingdings 2</vt:lpstr>
      <vt:lpstr>تدفق</vt:lpstr>
      <vt:lpstr>ندوة عن  الوراثة البلازميدية</vt:lpstr>
      <vt:lpstr>البلازميدات The plasmids  </vt:lpstr>
      <vt:lpstr>انواع البلازميدات Types of plasmid</vt:lpstr>
      <vt:lpstr>Episome :</vt:lpstr>
      <vt:lpstr>ويمكن ايضا تصنيف البلازميدات بالاعتماد على الوظيفه الى:</vt:lpstr>
      <vt:lpstr>اشكال البلازميدات plasmid shapes</vt:lpstr>
      <vt:lpstr>عرض تقديمي في PowerPoint</vt:lpstr>
      <vt:lpstr>تطبيقات البلازميدات البكتيريه</vt:lpstr>
      <vt:lpstr>الشفرات الوراثيه Genetic code</vt:lpstr>
      <vt:lpstr>عرض تقديمي في PowerPoint</vt:lpstr>
      <vt:lpstr>خصائص الشفرات الوراثيه: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Samsung</dc:creator>
  <cp:lastModifiedBy>qwe</cp:lastModifiedBy>
  <cp:revision>22</cp:revision>
  <dcterms:created xsi:type="dcterms:W3CDTF">2017-04-03T17:15:02Z</dcterms:created>
  <dcterms:modified xsi:type="dcterms:W3CDTF">2017-04-25T05:38:23Z</dcterms:modified>
</cp:coreProperties>
</file>